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7" r:id="rId5"/>
    <p:sldId id="256" r:id="rId6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6364" autoAdjust="0"/>
  </p:normalViewPr>
  <p:slideViewPr>
    <p:cSldViewPr snapToGrid="0">
      <p:cViewPr>
        <p:scale>
          <a:sx n="68" d="100"/>
          <a:sy n="68" d="100"/>
        </p:scale>
        <p:origin x="1272" y="-9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5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AA7F96A5-B40C-4591-A94D-05A85DE82A47}" type="datetimeFigureOut">
              <a:rPr lang="ru-RU"/>
              <a:t>18.05.2019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8AE55127-CA2D-4BC4-8CFE-F19148CDFE65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6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A27FC828-8F12-4CF0-9AF3-FA4FDDB6EB28}" type="datetimeFigureOut">
              <a:rPr lang="ru-RU"/>
              <a:t>18.05.2019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46B6C3F-CB80-4F8D-9D19-17AA7E3C7B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6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Чтобы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изменить этот буклет, замените образец содержимого собственными материалами.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же вы хотите начать с чистого листа, добавьте страницу, нажав кнопку «Новый слайд».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этого вы сможете вставить текст и рисунки в пустые заполнители.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вы хотите добавить заполнители для заголовков, подзаголовков или основного текста, просто скопируйте любой из уже имеющихся заполнителей и перетащите его в нужное место.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6C3F-CB80-4F8D-9D19-17AA7E3C7BE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22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6C3F-CB80-4F8D-9D19-17AA7E3C7BE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2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руж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7200" y="457199"/>
            <a:ext cx="2377440" cy="6583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777240" y="665530"/>
            <a:ext cx="1737360" cy="1517413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ru-RU" sz="180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/>
          </p:nvPr>
        </p:nvSpPr>
        <p:spPr>
          <a:xfrm>
            <a:off x="777240" y="2302840"/>
            <a:ext cx="1737360" cy="4417999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5000"/>
              </a:lnSpc>
              <a:spcBef>
                <a:spcPts val="800"/>
              </a:spcBef>
              <a:buNone/>
              <a:defRPr lang="ru-RU" sz="1000">
                <a:solidFill>
                  <a:schemeClr val="bg1"/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7178040"/>
            <a:ext cx="237744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24700" y="7086600"/>
            <a:ext cx="246888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2"/>
          </p:nvPr>
        </p:nvSpPr>
        <p:spPr>
          <a:xfrm>
            <a:off x="7124700" y="457200"/>
            <a:ext cx="2468880" cy="1763463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95000"/>
              </a:lnSpc>
              <a:spcBef>
                <a:spcPts val="0"/>
              </a:spcBef>
              <a:buNone/>
              <a:defRPr lang="ru-RU" sz="3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3"/>
          </p:nvPr>
        </p:nvSpPr>
        <p:spPr>
          <a:xfrm>
            <a:off x="7124700" y="2740819"/>
            <a:ext cx="2468563" cy="4208621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Щелкните значок, чтобы добавить рисунок</a:t>
            </a:r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4"/>
          </p:nvPr>
        </p:nvSpPr>
        <p:spPr>
          <a:xfrm>
            <a:off x="7124700" y="2266383"/>
            <a:ext cx="2468880" cy="34600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0"/>
              </a:spcBef>
              <a:buNone/>
              <a:defRPr lang="ru-RU" sz="800" b="0">
                <a:solidFill>
                  <a:schemeClr val="accent1"/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859181" y="6050147"/>
            <a:ext cx="2011680" cy="516043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ru-RU" sz="9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 smtClean="0"/>
              <a:t>[Название компании]</a:t>
            </a:r>
            <a:br>
              <a:rPr lang="ru-RU" dirty="0" smtClean="0"/>
            </a:br>
            <a:r>
              <a:rPr lang="ru-RU" dirty="0" smtClean="0"/>
              <a:t>[Улица и дом]</a:t>
            </a:r>
            <a:br>
              <a:rPr lang="ru-RU" dirty="0" smtClean="0"/>
            </a:br>
            <a:r>
              <a:rPr lang="ru-RU" dirty="0" smtClean="0"/>
              <a:t>[Город, регион, индекс]</a:t>
            </a:r>
            <a:endParaRPr lang="ru-RU" dirty="0"/>
          </a:p>
        </p:txBody>
      </p:sp>
      <p:sp>
        <p:nvSpPr>
          <p:cNvPr id="29" name="Текст 9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3628146" y="2873971"/>
            <a:ext cx="2577959" cy="79364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9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r>
              <a:rPr lang="ru-RU" dirty="0" smtClean="0"/>
              <a:t>[Имя получателя]</a:t>
            </a:r>
            <a:endParaRPr lang="en-US" dirty="0" smtClean="0"/>
          </a:p>
          <a:p>
            <a:r>
              <a:rPr lang="ru-RU" dirty="0" smtClean="0"/>
              <a:t>[Адрес]</a:t>
            </a:r>
          </a:p>
          <a:p>
            <a:r>
              <a:rPr lang="ru-RU" dirty="0" smtClean="0"/>
              <a:t>[Город, регион, индекс]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3291840" y="457200"/>
            <a:ext cx="685800" cy="6858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ru-RU" sz="800" dirty="0" smtClean="0">
                <a:solidFill>
                  <a:schemeClr val="bg1">
                    <a:lumMod val="85000"/>
                  </a:schemeClr>
                </a:solidFill>
              </a:rPr>
              <a:t>МЕСТО ПЕЧАТИ</a:t>
            </a:r>
            <a:endParaRPr lang="ru-RU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682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288">
          <p15:clr>
            <a:srgbClr val="FBAE40"/>
          </p15:clr>
        </p15:guide>
        <p15:guide id="4" pos="6048">
          <p15:clr>
            <a:srgbClr val="FBAE40"/>
          </p15:clr>
        </p15:guide>
        <p15:guide id="5" pos="2064">
          <p15:clr>
            <a:srgbClr val="A4A3A4"/>
          </p15:clr>
        </p15:guide>
        <p15:guide id="6" pos="420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3188368"/>
            <a:ext cx="2834641" cy="363935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ru-RU" sz="1500">
                <a:solidFill>
                  <a:schemeClr val="accent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Щелкните, чтобы изменить текст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1"/>
          </p:nvPr>
        </p:nvSpPr>
        <p:spPr>
          <a:xfrm>
            <a:off x="457199" y="3624067"/>
            <a:ext cx="2834640" cy="84767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ru-RU"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7178040"/>
            <a:ext cx="914400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Рисунок 21"/>
          <p:cNvSpPr>
            <a:spLocks noGrp="1"/>
          </p:cNvSpPr>
          <p:nvPr>
            <p:ph type="pic" sz="quarter" idx="19"/>
          </p:nvPr>
        </p:nvSpPr>
        <p:spPr>
          <a:xfrm>
            <a:off x="457199" y="457200"/>
            <a:ext cx="3200400" cy="2606040"/>
          </a:xfrm>
        </p:spPr>
        <p:txBody>
          <a:bodyPr>
            <a:normAutofit/>
          </a:bodyPr>
          <a:lstStyle>
            <a:lvl1pPr marL="0" indent="0" latinLnBrk="0">
              <a:buNone/>
              <a:defRPr lang="ru-RU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Щелкните значок, чтобы добавить рисунок</a:t>
            </a:r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20"/>
          </p:nvPr>
        </p:nvSpPr>
        <p:spPr>
          <a:xfrm>
            <a:off x="457199" y="4471737"/>
            <a:ext cx="2834640" cy="223896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ru-RU"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21"/>
          </p:nvPr>
        </p:nvSpPr>
        <p:spPr>
          <a:xfrm>
            <a:off x="457199" y="4722992"/>
            <a:ext cx="2834640" cy="214391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ru-RU"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57598" y="457199"/>
            <a:ext cx="2834643" cy="260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22"/>
          </p:nvPr>
        </p:nvSpPr>
        <p:spPr>
          <a:xfrm>
            <a:off x="3977637" y="777239"/>
            <a:ext cx="2194564" cy="1963580"/>
          </a:xfrm>
        </p:spPr>
        <p:txBody>
          <a:bodyPr lIns="0" tIns="0" rIns="0" bIns="0" anchor="ctr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900"/>
              </a:spcBef>
              <a:buNone/>
              <a:defRPr lang="ru-RU" sz="1100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9"/>
          <p:cNvSpPr>
            <a:spLocks noGrp="1"/>
          </p:cNvSpPr>
          <p:nvPr>
            <p:ph type="body" sz="quarter" idx="23"/>
          </p:nvPr>
        </p:nvSpPr>
        <p:spPr>
          <a:xfrm>
            <a:off x="3665820" y="3624068"/>
            <a:ext cx="2834640" cy="1256775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ru-RU"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24"/>
          </p:nvPr>
        </p:nvSpPr>
        <p:spPr>
          <a:xfrm>
            <a:off x="3665820" y="5433870"/>
            <a:ext cx="2834640" cy="143304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ru-RU"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665820" y="4991100"/>
            <a:ext cx="2834641" cy="369336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ru-RU" sz="1500">
                <a:solidFill>
                  <a:schemeClr val="accent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Щелкните, чтобы изменить текст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26"/>
          </p:nvPr>
        </p:nvSpPr>
        <p:spPr>
          <a:xfrm>
            <a:off x="7028349" y="468034"/>
            <a:ext cx="2572851" cy="226418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ru-RU"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27"/>
          </p:nvPr>
        </p:nvSpPr>
        <p:spPr>
          <a:xfrm>
            <a:off x="7028349" y="728054"/>
            <a:ext cx="2572851" cy="110735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ru-RU"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9"/>
          <p:cNvSpPr>
            <a:spLocks noGrp="1"/>
          </p:cNvSpPr>
          <p:nvPr>
            <p:ph type="body" sz="quarter" idx="28"/>
          </p:nvPr>
        </p:nvSpPr>
        <p:spPr>
          <a:xfrm>
            <a:off x="7028349" y="1976144"/>
            <a:ext cx="2572851" cy="226255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ru-RU" sz="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Текст 9"/>
          <p:cNvSpPr>
            <a:spLocks noGrp="1"/>
          </p:cNvSpPr>
          <p:nvPr>
            <p:ph type="body" sz="quarter" idx="29"/>
          </p:nvPr>
        </p:nvSpPr>
        <p:spPr>
          <a:xfrm>
            <a:off x="7028349" y="2236002"/>
            <a:ext cx="2572851" cy="27752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ru-RU"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7028349" y="3344562"/>
            <a:ext cx="2572852" cy="363306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ru-RU" sz="1500">
                <a:solidFill>
                  <a:schemeClr val="accent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Щелкните, чтобы изменить текст</a:t>
            </a:r>
          </a:p>
        </p:txBody>
      </p:sp>
      <p:sp>
        <p:nvSpPr>
          <p:cNvPr id="43" name="Текст 9"/>
          <p:cNvSpPr>
            <a:spLocks noGrp="1"/>
          </p:cNvSpPr>
          <p:nvPr>
            <p:ph type="body" sz="quarter" idx="31"/>
          </p:nvPr>
        </p:nvSpPr>
        <p:spPr>
          <a:xfrm>
            <a:off x="7028349" y="2613794"/>
            <a:ext cx="2572851" cy="730768"/>
          </a:xfrm>
        </p:spPr>
        <p:txBody>
          <a:bodyPr lIns="0" tIns="0" rIns="0" bIns="0" anchor="t">
            <a:noAutofit/>
          </a:bodyPr>
          <a:lstStyle>
            <a:lvl1pPr marL="137160" indent="-137160" latinLnBrk="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lang="ru-RU"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7028349" y="3763879"/>
            <a:ext cx="2572851" cy="723433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8000"/>
              </a:lnSpc>
              <a:spcBef>
                <a:spcPts val="0"/>
              </a:spcBef>
              <a:buNone/>
              <a:defRPr lang="ru-RU" sz="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 smtClean="0"/>
              <a:t>[Организация]</a:t>
            </a:r>
            <a:br>
              <a:rPr lang="ru-RU" dirty="0" smtClean="0"/>
            </a:br>
            <a:r>
              <a:rPr lang="ru-RU" dirty="0" smtClean="0"/>
              <a:t>[Улица и дом]</a:t>
            </a:r>
            <a:br>
              <a:rPr lang="ru-RU" dirty="0" smtClean="0"/>
            </a:br>
            <a:r>
              <a:rPr lang="ru-RU" dirty="0" smtClean="0"/>
              <a:t>[Город, область, индекс]</a:t>
            </a:r>
            <a:br>
              <a:rPr lang="ru-RU" dirty="0" smtClean="0"/>
            </a:br>
            <a:r>
              <a:rPr lang="ru-RU" dirty="0" smtClean="0"/>
              <a:t>[Телефон]</a:t>
            </a:r>
            <a:br>
              <a:rPr lang="ru-RU" dirty="0" smtClean="0"/>
            </a:br>
            <a:r>
              <a:rPr lang="ru-RU" dirty="0" smtClean="0"/>
              <a:t>[Адрес электронной почты]</a:t>
            </a:r>
            <a:endParaRPr lang="ru-RU" dirty="0"/>
          </a:p>
        </p:txBody>
      </p:sp>
      <p:sp>
        <p:nvSpPr>
          <p:cNvPr id="50" name="Текст 9"/>
          <p:cNvSpPr>
            <a:spLocks noGrp="1"/>
          </p:cNvSpPr>
          <p:nvPr>
            <p:ph type="body" sz="quarter" idx="37" hasCustomPrompt="1"/>
          </p:nvPr>
        </p:nvSpPr>
        <p:spPr>
          <a:xfrm>
            <a:off x="7028349" y="4553060"/>
            <a:ext cx="2572851" cy="256192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8000"/>
              </a:lnSpc>
              <a:spcBef>
                <a:spcPts val="800"/>
              </a:spcBef>
              <a:buNone/>
              <a:defRPr lang="ru-RU" sz="800" b="0" baseline="0">
                <a:solidFill>
                  <a:schemeClr val="accent1"/>
                </a:solidFill>
              </a:defRPr>
            </a:lvl1pPr>
            <a:lvl2pPr marL="0" indent="0" latinLnBrk="0">
              <a:spcBef>
                <a:spcPts val="0"/>
              </a:spcBef>
              <a:buNone/>
              <a:defRPr lang="ru-RU" sz="1800"/>
            </a:lvl2pPr>
            <a:lvl3pPr marL="0" indent="0" latinLnBrk="0">
              <a:spcBef>
                <a:spcPts val="0"/>
              </a:spcBef>
              <a:buNone/>
              <a:defRPr lang="ru-RU" sz="1800"/>
            </a:lvl3pPr>
            <a:lvl4pPr marL="0" indent="0" latinLnBrk="0">
              <a:spcBef>
                <a:spcPts val="0"/>
              </a:spcBef>
              <a:buNone/>
              <a:defRPr lang="ru-RU" sz="1800"/>
            </a:lvl4pPr>
            <a:lvl5pPr marL="0" indent="0" latinLnBrk="0">
              <a:spcBef>
                <a:spcPts val="0"/>
              </a:spcBef>
              <a:buNone/>
              <a:defRPr lang="ru-RU" sz="1800"/>
            </a:lvl5pPr>
          </a:lstStyle>
          <a:p>
            <a:pPr lvl="0"/>
            <a:r>
              <a:rPr lang="ru-RU" dirty="0"/>
              <a:t>[Веб-адрес]</a:t>
            </a:r>
          </a:p>
        </p:txBody>
      </p:sp>
    </p:spTree>
    <p:extLst>
      <p:ext uri="{BB962C8B-B14F-4D97-AF65-F5344CB8AC3E}">
        <p14:creationId xmlns:p14="http://schemas.microsoft.com/office/powerpoint/2010/main" val="2394310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  <p15:guide id="2" orient="horz" pos="288">
          <p15:clr>
            <a:srgbClr val="FBAE40"/>
          </p15:clr>
        </p15:guide>
        <p15:guide id="0" pos="288">
          <p15:clr>
            <a:srgbClr val="FBAE40"/>
          </p15:clr>
        </p15:guide>
        <p15:guide id="3" pos="6048">
          <p15:clr>
            <a:srgbClr val="FBAE40"/>
          </p15:clr>
        </p15:guide>
        <p15:guide id="4" pos="2136">
          <p15:clr>
            <a:srgbClr val="A4A3A4"/>
          </p15:clr>
        </p15:guide>
        <p15:guide id="5" pos="4272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C7E35-61C9-471C-870E-2CE47EA24035}" type="datetimeFigureOut">
              <a:rPr lang="ru-RU"/>
              <a:t>18.05.2019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6ED2-EF9B-4B9B-9B58-09E1C1CBDE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46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lang="ru-RU"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ru-RU"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huhoosh.ru/school/teachers/larionova" TargetMode="External"/><Relationship Id="rId3" Type="http://schemas.openxmlformats.org/officeDocument/2006/relationships/hyperlink" Target="http://fb.ru/article/371540/samyie-interesnyie-temyi-dlya-proekta-proektirovanie-v-shkole" TargetMode="External"/><Relationship Id="rId7" Type="http://schemas.openxmlformats.org/officeDocument/2006/relationships/hyperlink" Target="http://terra.pokori.net/index.php/temy-issledovatelskikh-rabot-da-nach-klass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fourok.ru/temi-dlya-proektov-v-nachalnoy-shkole-472393.html" TargetMode="External"/><Relationship Id="rId5" Type="http://schemas.openxmlformats.org/officeDocument/2006/relationships/hyperlink" Target="https://studopedya.ru/1-113123.html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mama.tomsk.ru/education/beginning-school/stotem.html" TargetMode="External"/><Relationship Id="rId9" Type="http://schemas.openxmlformats.org/officeDocument/2006/relationships/hyperlink" Target="https://shuhoosh.ru/more/hobby/201-polozhenie-o-konkurse-papy-v-armii-sluzhil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24021" y="178020"/>
            <a:ext cx="1737360" cy="55835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</a:t>
            </a:r>
            <a:r>
              <a:rPr lang="ru-RU" dirty="0" smtClean="0"/>
              <a:t>проекта: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25083" y="736379"/>
            <a:ext cx="3193366" cy="69305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Титульный слайд презентации должен содержать следующую информацию: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Название проекта;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Фамилию, имя, отчество обучающегося, выполнившего проект;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Фамилию, имя, отчество руководителя проекта;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Название учебного заведения;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Год создания проекта.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Введение должно содержать основную цель, проблему и актуальность проекта.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основной части презентации представляются главные тезисы исследования и используемая </a:t>
            </a:r>
            <a:r>
              <a:rPr lang="ru-RU" dirty="0" smtClean="0">
                <a:solidFill>
                  <a:schemeClr val="tx1"/>
                </a:solidFill>
              </a:rPr>
              <a:t>теория.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заключении должны быть представлены выводы, подтверждающие поставленные цели и </a:t>
            </a:r>
            <a:r>
              <a:rPr lang="ru-RU" dirty="0" smtClean="0">
                <a:solidFill>
                  <a:schemeClr val="tx1"/>
                </a:solidFill>
              </a:rPr>
              <a:t>проблему.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Должны </a:t>
            </a:r>
            <a:r>
              <a:rPr lang="ru-RU" dirty="0">
                <a:solidFill>
                  <a:schemeClr val="tx1"/>
                </a:solidFill>
              </a:rPr>
              <a:t>быть указаны ссылки на источники и используемую </a:t>
            </a:r>
            <a:r>
              <a:rPr lang="ru-RU" dirty="0" smtClean="0">
                <a:solidFill>
                  <a:schemeClr val="tx1"/>
                </a:solidFill>
              </a:rPr>
              <a:t>литературу.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После </a:t>
            </a:r>
            <a:r>
              <a:rPr lang="ru-RU" dirty="0">
                <a:solidFill>
                  <a:schemeClr val="tx1"/>
                </a:solidFill>
              </a:rPr>
              <a:t>выводов, как вариативную часть, можно использовать слайд «Спасибо за внимание!»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Требования </a:t>
            </a:r>
            <a:r>
              <a:rPr lang="ru-RU" b="1" dirty="0">
                <a:solidFill>
                  <a:schemeClr val="tx1"/>
                </a:solidFill>
              </a:rPr>
              <a:t>к оформлению </a:t>
            </a:r>
            <a:r>
              <a:rPr lang="ru-RU" b="1" dirty="0" smtClean="0">
                <a:solidFill>
                  <a:schemeClr val="tx1"/>
                </a:solidFill>
              </a:rPr>
              <a:t>презентации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Количество слайдов по данной теме не более </a:t>
            </a:r>
            <a:r>
              <a:rPr lang="ru-RU" dirty="0" smtClean="0">
                <a:solidFill>
                  <a:schemeClr val="tx1"/>
                </a:solidFill>
              </a:rPr>
              <a:t>10.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Каждый слайд, кроме первого, должен иметь короткое название ( заголовок, без точки в конце).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Для основного текста рекомендуемый размер шрифта 24 пт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Использование звуковых эффектов в ходе демонстрации презентации не желательно.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Для всех слайдов применяется один и тот же эффект перехода и стилевое решение.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Изображения, размещенные на одном слайде, желательно привести к одному размеру.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Таблицы оформлять в одном стиле и оформлять шапку.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На титульном слайде анимация не желательна.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Время</a:t>
            </a:r>
            <a:r>
              <a:rPr lang="ru-RU" b="1" dirty="0">
                <a:solidFill>
                  <a:srgbClr val="FF0000"/>
                </a:solidFill>
              </a:rPr>
              <a:t>, отведенное на проигрывание </a:t>
            </a:r>
            <a:r>
              <a:rPr lang="ru-RU" b="1" dirty="0" smtClean="0">
                <a:solidFill>
                  <a:srgbClr val="FF0000"/>
                </a:solidFill>
              </a:rPr>
              <a:t>презентации, </a:t>
            </a:r>
            <a:r>
              <a:rPr lang="ru-RU" b="1" dirty="0">
                <a:solidFill>
                  <a:srgbClr val="FF0000"/>
                </a:solidFill>
              </a:rPr>
              <a:t>не должно превышать отведенного регламента и содержать только необходимую информацию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012158" y="1039565"/>
            <a:ext cx="2468880" cy="128313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200" dirty="0"/>
              <a:t>п</a:t>
            </a:r>
            <a:r>
              <a:rPr lang="ru-RU" sz="1200" dirty="0" smtClean="0"/>
              <a:t>амятка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«Метод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роектов»</a:t>
            </a:r>
            <a:endParaRPr lang="ru-RU" sz="2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7012158" y="3471598"/>
            <a:ext cx="2685974" cy="730037"/>
          </a:xfrm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</a:rPr>
              <a:t>Разработал: учитель технологии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МОУ «</a:t>
            </a:r>
            <a:r>
              <a:rPr lang="ru-RU" sz="1200" dirty="0" err="1" smtClean="0">
                <a:solidFill>
                  <a:schemeClr val="tx1"/>
                </a:solidFill>
              </a:rPr>
              <a:t>Шухободская</a:t>
            </a:r>
            <a:r>
              <a:rPr lang="ru-RU" sz="1200" dirty="0" smtClean="0">
                <a:solidFill>
                  <a:schemeClr val="tx1"/>
                </a:solidFill>
              </a:rPr>
              <a:t> школа»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Ларионова Светлана Сергеевна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3717387" y="337680"/>
            <a:ext cx="2685061" cy="4775238"/>
          </a:xfrm>
        </p:spPr>
        <p:txBody>
          <a:bodyPr/>
          <a:lstStyle/>
          <a:p>
            <a:r>
              <a:rPr lang="ru-RU" b="1" dirty="0" smtClean="0"/>
              <a:t>Интернет  ресурсы. где каждый сможет выбрать тему проекта по душе.</a:t>
            </a:r>
          </a:p>
          <a:p>
            <a:endParaRPr lang="ru-RU" b="1" dirty="0" smtClean="0"/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ru-RU" b="1" dirty="0" smtClean="0"/>
              <a:t> 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fb.ru/article/371540/samyie-interesnyie-temyi-dlya-proekta-proektirovanie-v-shkole</a:t>
            </a:r>
            <a:r>
              <a:rPr lang="ru-RU" b="1" dirty="0" smtClean="0"/>
              <a:t> 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endParaRPr lang="ru-RU" b="1" dirty="0"/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mama.tomsk.ru/education/beginning-school/stotem.html</a:t>
            </a:r>
            <a:r>
              <a:rPr lang="ru-RU" b="1" dirty="0" smtClean="0"/>
              <a:t> </a:t>
            </a:r>
          </a:p>
          <a:p>
            <a:endParaRPr lang="ru-RU" b="1" dirty="0"/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studopedya.ru/1-113123.html</a:t>
            </a:r>
            <a:endParaRPr lang="ru-RU" b="1" dirty="0" smtClean="0"/>
          </a:p>
          <a:p>
            <a:pPr marL="228600" indent="-228600">
              <a:buFont typeface="Wingdings" panose="05000000000000000000" pitchFamily="2" charset="2"/>
              <a:buChar char="q"/>
            </a:pPr>
            <a:endParaRPr lang="ru-RU" b="1" dirty="0"/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en-US" b="1" dirty="0">
                <a:hlinkClick r:id="rId6"/>
              </a:rPr>
              <a:t>https://</a:t>
            </a:r>
            <a:r>
              <a:rPr lang="en-US" b="1" dirty="0" smtClean="0">
                <a:hlinkClick r:id="rId6"/>
              </a:rPr>
              <a:t>infourok.ru/temi-dlya-proektov-v-nachalnoy-shkole-472393.html</a:t>
            </a:r>
            <a:r>
              <a:rPr lang="ru-RU" b="1" dirty="0" smtClean="0"/>
              <a:t> 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endParaRPr lang="ru-RU" b="1" dirty="0"/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b="1" dirty="0">
                <a:hlinkClick r:id="rId7"/>
              </a:rPr>
              <a:t>http://</a:t>
            </a:r>
            <a:r>
              <a:rPr lang="en-US" b="1" dirty="0" smtClean="0">
                <a:hlinkClick r:id="rId7"/>
              </a:rPr>
              <a:t>terra.pokori.net/index.php/temy-issledovatelskikh-rabot-da-nach-klassov</a:t>
            </a:r>
            <a:r>
              <a:rPr lang="ru-RU" b="1" dirty="0" smtClean="0"/>
              <a:t> 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endParaRPr lang="ru-RU" b="1" dirty="0"/>
          </a:p>
          <a:p>
            <a:r>
              <a:rPr lang="ru-RU" b="1" dirty="0" smtClean="0"/>
              <a:t> Ещё больше информации на моей страничке на сайте школы:</a:t>
            </a:r>
          </a:p>
          <a:p>
            <a:endParaRPr lang="ru-RU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1" dirty="0">
                <a:hlinkClick r:id="rId8"/>
              </a:rPr>
              <a:t>https://</a:t>
            </a:r>
            <a:r>
              <a:rPr lang="en-US" b="1" dirty="0" smtClean="0">
                <a:hlinkClick r:id="rId8"/>
              </a:rPr>
              <a:t>shuhoosh.ru/school/teachers/larionova</a:t>
            </a:r>
            <a:r>
              <a:rPr lang="ru-RU" b="1" dirty="0" smtClean="0"/>
              <a:t> </a:t>
            </a:r>
          </a:p>
          <a:p>
            <a:endParaRPr lang="ru-RU" b="1" dirty="0"/>
          </a:p>
          <a:p>
            <a:r>
              <a:rPr lang="ru-RU" b="1" dirty="0" smtClean="0"/>
              <a:t> Положение о школьной научно-практической конференции «МОЙ ПРОЕКТ»</a:t>
            </a:r>
            <a:endParaRPr lang="ru-RU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1" dirty="0">
                <a:hlinkClick r:id="rId9"/>
              </a:rPr>
              <a:t>https://</a:t>
            </a:r>
            <a:r>
              <a:rPr lang="en-US" b="1" dirty="0" smtClean="0">
                <a:hlinkClick r:id="rId9"/>
              </a:rPr>
              <a:t>shuhoosh.ru/more/hobby/201-polozhenie-o-konkurse-papy-v-armii-sluzhili</a:t>
            </a:r>
            <a:r>
              <a:rPr lang="ru-RU" b="1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3477" y="4928508"/>
            <a:ext cx="30462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«Метод проектов – от души выполняемый замысел»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В. Кил Патрик, (американский педагог)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4168" y="5112918"/>
            <a:ext cx="2526470" cy="12956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39477" y="6479738"/>
            <a:ext cx="26629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МОУ «</a:t>
            </a:r>
            <a:r>
              <a:rPr lang="ru-RU" sz="1000" dirty="0" err="1"/>
              <a:t>Шухободская</a:t>
            </a:r>
            <a:r>
              <a:rPr lang="ru-RU" sz="1000" dirty="0"/>
              <a:t> школа»</a:t>
            </a:r>
          </a:p>
          <a:p>
            <a:r>
              <a:rPr lang="ru-RU" sz="1000" dirty="0"/>
              <a:t>Сайт: </a:t>
            </a:r>
            <a:r>
              <a:rPr lang="ru-RU" sz="1000" dirty="0" smtClean="0"/>
              <a:t>shuhoosh.ru </a:t>
            </a:r>
            <a:endParaRPr lang="ru-RU" sz="1000" dirty="0"/>
          </a:p>
          <a:p>
            <a:r>
              <a:rPr lang="ru-RU" sz="1000" dirty="0"/>
              <a:t>Адрес: 162682, Вологодская область, Череповецкий </a:t>
            </a:r>
            <a:r>
              <a:rPr lang="ru-RU" sz="1000" dirty="0" smtClean="0"/>
              <a:t> </a:t>
            </a:r>
            <a:r>
              <a:rPr lang="ru-RU" sz="1000" dirty="0"/>
              <a:t>район</a:t>
            </a:r>
            <a:r>
              <a:rPr lang="ru-RU" sz="1000" dirty="0" smtClean="0"/>
              <a:t>,</a:t>
            </a:r>
          </a:p>
          <a:p>
            <a:r>
              <a:rPr lang="ru-RU" sz="1000" dirty="0"/>
              <a:t> с. </a:t>
            </a:r>
            <a:r>
              <a:rPr lang="ru-RU" sz="1000" dirty="0" err="1"/>
              <a:t>Шухободь</a:t>
            </a:r>
            <a:r>
              <a:rPr lang="ru-RU" sz="1000" dirty="0"/>
              <a:t>, ул. Жукова, д. 51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8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248401" y="270963"/>
            <a:ext cx="2834641" cy="2629729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Проект </a:t>
            </a: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i="1" dirty="0" smtClean="0">
                <a:solidFill>
                  <a:schemeClr val="tx1"/>
                </a:solidFill>
              </a:rPr>
              <a:t>совокупность </a:t>
            </a:r>
            <a:r>
              <a:rPr lang="ru-RU" i="1" dirty="0">
                <a:solidFill>
                  <a:schemeClr val="tx1"/>
                </a:solidFill>
              </a:rPr>
              <a:t>определенных действий, документов, предварительных текстов, замысел для создания реального объекта, предмета, создания разного рода теоретического продукта. 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всегда творческая деятельность.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29"/>
          </p:nvPr>
        </p:nvSpPr>
        <p:spPr>
          <a:xfrm>
            <a:off x="7039003" y="341302"/>
            <a:ext cx="2874504" cy="136089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то, чего вы хотите достичь в результате совместных действий.</a:t>
            </a:r>
          </a:p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в проекте помогает ответить на вопрос «Зачем мы хотим выполнить проект?». Она звучит ёмко и отражает тему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 написать.., составить.., сделать.., 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выяснить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доказать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.., разработать…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201690" y="3038622"/>
            <a:ext cx="2936241" cy="456444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ru-RU" sz="18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Немного истории</a:t>
            </a:r>
            <a:r>
              <a:rPr lang="ru-RU" sz="18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</a:p>
          <a:p>
            <a:pPr algn="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не является принципиально новым в мировой практике. Он возник еще в начале нынешнего столетия в США. Его называли также методом проблем, и связывался он с идеями гуманистического направления в философии и образовании, разработанными американским философом и педагогом Дж.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Дьюи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его учеником </a:t>
            </a:r>
            <a:r>
              <a:rPr 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В.Х.Килпатриком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привлек внимание и  русских педагогов еще в начале 20 века. Идеи проектного обучения возникли в России практически параллельно с разработками американских педагогов. Под руководством русского педагога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С.Т.Шацкого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1905 году была организована небольшая группа сотрудников, пытавшаяся активно использовать проектные методы в практике преподавания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2"/>
          </p:nvPr>
        </p:nvSpPr>
        <p:spPr>
          <a:xfrm>
            <a:off x="3637753" y="77986"/>
            <a:ext cx="2760133" cy="526628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Основные этапы выполнения проекта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97102"/>
              </p:ext>
            </p:extLst>
          </p:nvPr>
        </p:nvGraphicFramePr>
        <p:xfrm>
          <a:off x="3403601" y="468034"/>
          <a:ext cx="3369732" cy="7196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800"/>
                <a:gridCol w="1087901"/>
                <a:gridCol w="956603"/>
                <a:gridCol w="766428"/>
              </a:tblGrid>
              <a:tr h="389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Этап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Задача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Деятельность учащихся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Деятельность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учителя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</a:tr>
              <a:tr h="909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Начинание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Определение темы, уточнение целей, выбор рабочей группы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Уточняют      информацию, обсуждают задание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Мотивирует учащихся, объясняет       цели проекта, наблюдает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</a:tr>
              <a:tr h="1299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Планирование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Анализ проблемы, определение источников информации, постановка задач и выбор критериев оценки результатов, распределение ролей в команде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Формирует задачи, уточняют информацию (источники), выбирают и обосновывают свои критерии успеха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Помогает в анализе и синтезе (по просьбе),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наблюдает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</a:tr>
              <a:tr h="1277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Принятие решения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Сбор и уточнение информации, обсуждение альтернатив («мозговой штурм»), выбор оптимального варианта, уточнение планов деятельности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Работают с информацией, проводят синтез и анализ идей, выполняют исследование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Наблюдает, консультирует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</a:tr>
              <a:tr h="779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Выполнение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Выполнение проекта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Выполняют исследование и работают над проектом, оформляют проект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Наблюдает, советует (по просьбе)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</a:tr>
              <a:tr h="1074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Оценка     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результатов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Анализ выполнения проекта, достигнутых результатов (успехов и неудач) и причин этого, анализ достижения поставленной цели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Участвуют в коллективном самоанализе проекта и самооценке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Наблюдает, направляет процесс анализа (если это необходимо)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</a:tr>
              <a:tr h="1405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Защита   проекта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Подготовка доклада, обоснование процесса проектирования, объяснение полученных результатов, коллективная защита проекта, оценка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Защищают проект, участвуют в коллективной оценке результатов проекта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Участвует в коллективном анализе и оценке   результатов проекта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95" marR="10095" marT="6309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5" name="Текст 34"/>
          <p:cNvSpPr>
            <a:spLocks noGrp="1"/>
          </p:cNvSpPr>
          <p:nvPr>
            <p:ph type="body" sz="quarter" idx="32"/>
          </p:nvPr>
        </p:nvSpPr>
        <p:spPr>
          <a:xfrm>
            <a:off x="7039003" y="1679476"/>
            <a:ext cx="2885161" cy="876792"/>
          </a:xfrm>
          <a:solidFill>
            <a:schemeClr val="bg1"/>
          </a:solidFill>
        </p:spPr>
        <p:txBody>
          <a:bodyPr/>
          <a:lstStyle/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–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шаги, которые необходимо сделать, чтобы достичь поставленной цели:</a:t>
            </a:r>
          </a:p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изучить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.., 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описать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.., установить.., выявить.., сформулировать..,  привлечь…, исследовать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"/>
          <p:cNvSpPr>
            <a:spLocks noGrp="1" noChangeArrowheads="1"/>
          </p:cNvSpPr>
          <p:nvPr>
            <p:ph type="body" sz="quarter" idx="37"/>
          </p:nvPr>
        </p:nvSpPr>
        <p:spPr bwMode="auto">
          <a:xfrm>
            <a:off x="6981443" y="2404079"/>
            <a:ext cx="2932063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ct val="100000"/>
              </a:lnSpc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Объект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исследования </a:t>
            </a:r>
            <a:r>
              <a:rPr lang="ru-RU" sz="1000" dirty="0"/>
              <a:t>– это процесс или явление, порождающее проблемную ситуацию и избранное для изучения</a:t>
            </a:r>
            <a:r>
              <a:rPr lang="ru-RU" sz="1000" dirty="0" smtClean="0"/>
              <a:t>.</a:t>
            </a:r>
          </a:p>
          <a:p>
            <a:pPr lvl="0" defTabSz="914400">
              <a:lnSpc>
                <a:spcPct val="100000"/>
              </a:lnSpc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Предмет исследования – это то, что находится в границах объекта.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Предмет исследования более узкое понятие, чем объект. Он является частью, элементом объекта.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Rectangle 3"/>
          <p:cNvSpPr>
            <a:spLocks noGrp="1" noChangeArrowheads="1"/>
          </p:cNvSpPr>
          <p:nvPr>
            <p:ph type="body" sz="quarter" idx="37"/>
          </p:nvPr>
        </p:nvSpPr>
        <p:spPr bwMode="auto">
          <a:xfrm>
            <a:off x="6981443" y="3649651"/>
            <a:ext cx="2932063" cy="40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Гипотеза</a:t>
            </a:r>
            <a:r>
              <a:rPr lang="ru-RU" sz="1000" dirty="0"/>
              <a:t> - это предположение, выдвигаемое для объяснения какого-либо явления, которое не подтверждено и не опровергнуто. Гипотеза - это научное предположение, дающее объяснение каких-либо фактов, явлений и процессов, которое надо подтвердить или опровергнуть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Гипотеза должна удовлетворять ряду требований:</a:t>
            </a:r>
          </a:p>
          <a:p>
            <a:r>
              <a:rPr lang="ru-RU" dirty="0"/>
              <a:t>• быть проверяемой;</a:t>
            </a:r>
          </a:p>
          <a:p>
            <a:r>
              <a:rPr lang="ru-RU" dirty="0"/>
              <a:t>• содержать предположение;</a:t>
            </a:r>
          </a:p>
          <a:p>
            <a:r>
              <a:rPr lang="ru-RU" dirty="0"/>
              <a:t>• быть логически непротиворечивой;</a:t>
            </a:r>
          </a:p>
          <a:p>
            <a:r>
              <a:rPr lang="ru-RU" dirty="0"/>
              <a:t>• соответствовать фактам.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формулировок гипотез можно использовать шаблоны</a:t>
            </a:r>
          </a:p>
          <a:p>
            <a:r>
              <a:rPr lang="ru-RU" dirty="0"/>
              <a:t>1. Что-то влияет на что-то в том случае, если...</a:t>
            </a:r>
          </a:p>
          <a:p>
            <a:r>
              <a:rPr lang="ru-RU" dirty="0"/>
              <a:t>2. Предполагается, что формирование чего-либо становится действенным при каких-либо условиях.</a:t>
            </a:r>
          </a:p>
          <a:p>
            <a:r>
              <a:rPr lang="ru-RU" dirty="0"/>
              <a:t>3. Что-то будет успешным, если...</a:t>
            </a:r>
          </a:p>
          <a:p>
            <a:r>
              <a:rPr lang="ru-RU" dirty="0"/>
              <a:t>4. Предполагается, что применение чего-либо позволит повысить уровень чего-либо.</a:t>
            </a:r>
          </a:p>
          <a:p>
            <a:endParaRPr lang="ru-RU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Помни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!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Одно исследование – одна гипотеза</a:t>
            </a: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клет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Буклет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Буклет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количество сохраненных и отредактированных данных. Программа обновляет это значение после каждого редактирования.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341F41-647A-43BF-B6CC-90888A493BBA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7D78D9-ABCB-4365-8FC6-81DAE6D76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C4A8D7-C01B-4DE2-A07B-89BD602E1D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Brochure_Blueglass_Trifold_webapp</Template>
  <TotalTime>167</TotalTime>
  <Words>819</Words>
  <Application>Microsoft Office PowerPoint</Application>
  <PresentationFormat>Произвольный</PresentationFormat>
  <Paragraphs>112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lll</dc:creator>
  <cp:lastModifiedBy>lll</cp:lastModifiedBy>
  <cp:revision>21</cp:revision>
  <dcterms:created xsi:type="dcterms:W3CDTF">2013-06-10T19:09:05Z</dcterms:created>
  <dcterms:modified xsi:type="dcterms:W3CDTF">2019-05-18T18:31:21Z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